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3"/>
  </p:notesMasterIdLst>
  <p:sldIdLst>
    <p:sldId id="256" r:id="rId2"/>
    <p:sldId id="257" r:id="rId3"/>
    <p:sldId id="297" r:id="rId4"/>
    <p:sldId id="322" r:id="rId5"/>
    <p:sldId id="302" r:id="rId6"/>
    <p:sldId id="300" r:id="rId7"/>
    <p:sldId id="325" r:id="rId8"/>
    <p:sldId id="386" r:id="rId9"/>
    <p:sldId id="335" r:id="rId10"/>
    <p:sldId id="309" r:id="rId11"/>
    <p:sldId id="344" r:id="rId12"/>
    <p:sldId id="338" r:id="rId13"/>
    <p:sldId id="339" r:id="rId14"/>
    <p:sldId id="341" r:id="rId15"/>
    <p:sldId id="345" r:id="rId16"/>
    <p:sldId id="346" r:id="rId17"/>
    <p:sldId id="347" r:id="rId18"/>
    <p:sldId id="348" r:id="rId19"/>
    <p:sldId id="349" r:id="rId20"/>
    <p:sldId id="350" r:id="rId21"/>
    <p:sldId id="340" r:id="rId22"/>
    <p:sldId id="342" r:id="rId23"/>
    <p:sldId id="351" r:id="rId24"/>
    <p:sldId id="336" r:id="rId25"/>
    <p:sldId id="354" r:id="rId26"/>
    <p:sldId id="353" r:id="rId27"/>
    <p:sldId id="355" r:id="rId28"/>
    <p:sldId id="352" r:id="rId29"/>
    <p:sldId id="356" r:id="rId30"/>
    <p:sldId id="357" r:id="rId31"/>
    <p:sldId id="359" r:id="rId32"/>
    <p:sldId id="358" r:id="rId33"/>
    <p:sldId id="360" r:id="rId34"/>
    <p:sldId id="361" r:id="rId35"/>
    <p:sldId id="362" r:id="rId36"/>
    <p:sldId id="363" r:id="rId37"/>
    <p:sldId id="366" r:id="rId38"/>
    <p:sldId id="365" r:id="rId39"/>
    <p:sldId id="364" r:id="rId40"/>
    <p:sldId id="367" r:id="rId41"/>
    <p:sldId id="370" r:id="rId42"/>
    <p:sldId id="371" r:id="rId43"/>
    <p:sldId id="374" r:id="rId44"/>
    <p:sldId id="373" r:id="rId45"/>
    <p:sldId id="372" r:id="rId46"/>
    <p:sldId id="369" r:id="rId47"/>
    <p:sldId id="375" r:id="rId48"/>
    <p:sldId id="368" r:id="rId49"/>
    <p:sldId id="376" r:id="rId50"/>
    <p:sldId id="377" r:id="rId51"/>
    <p:sldId id="378" r:id="rId52"/>
    <p:sldId id="379" r:id="rId53"/>
    <p:sldId id="380" r:id="rId54"/>
    <p:sldId id="381" r:id="rId55"/>
    <p:sldId id="382" r:id="rId56"/>
    <p:sldId id="383" r:id="rId57"/>
    <p:sldId id="384" r:id="rId58"/>
    <p:sldId id="385" r:id="rId59"/>
    <p:sldId id="308" r:id="rId60"/>
    <p:sldId id="287" r:id="rId61"/>
    <p:sldId id="310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1" autoAdjust="0"/>
  </p:normalViewPr>
  <p:slideViewPr>
    <p:cSldViewPr>
      <p:cViewPr varScale="1">
        <p:scale>
          <a:sx n="75" d="100"/>
          <a:sy n="75" d="100"/>
        </p:scale>
        <p:origin x="-12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92DFB0-03A9-4556-B9B4-DA251653E260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6F9951-075F-4204-9192-E052070762DB}">
      <dgm:prSet phldrT="[Текст]"/>
      <dgm:spPr/>
      <dgm:t>
        <a:bodyPr/>
        <a:lstStyle/>
        <a:p>
          <a:r>
            <a:rPr lang="ru-RU" dirty="0" smtClean="0"/>
            <a:t>В условиях достаточного времени на подготовку</a:t>
          </a:r>
          <a:endParaRPr lang="ru-RU" dirty="0"/>
        </a:p>
      </dgm:t>
    </dgm:pt>
    <dgm:pt modelId="{123F2365-8745-4039-A57B-8ED5467C43F0}" type="parTrans" cxnId="{97AAF6BC-7A6C-4FCC-9E86-A85872042CE1}">
      <dgm:prSet/>
      <dgm:spPr/>
      <dgm:t>
        <a:bodyPr/>
        <a:lstStyle/>
        <a:p>
          <a:endParaRPr lang="ru-RU"/>
        </a:p>
      </dgm:t>
    </dgm:pt>
    <dgm:pt modelId="{456FE6D9-1C6E-45E0-8074-E302C10F7066}" type="sibTrans" cxnId="{97AAF6BC-7A6C-4FCC-9E86-A85872042CE1}">
      <dgm:prSet/>
      <dgm:spPr/>
      <dgm:t>
        <a:bodyPr/>
        <a:lstStyle/>
        <a:p>
          <a:endParaRPr lang="ru-RU"/>
        </a:p>
      </dgm:t>
    </dgm:pt>
    <dgm:pt modelId="{B21B478D-F474-4CB6-9824-58FB4E2B01A7}">
      <dgm:prSet phldrT="[Текст]"/>
      <dgm:spPr/>
      <dgm:t>
        <a:bodyPr/>
        <a:lstStyle/>
        <a:p>
          <a:r>
            <a:rPr lang="ru-RU" dirty="0" smtClean="0"/>
            <a:t>В условиях ограниченного времени на подготовку</a:t>
          </a:r>
          <a:endParaRPr lang="ru-RU" dirty="0"/>
        </a:p>
      </dgm:t>
    </dgm:pt>
    <dgm:pt modelId="{28E4A585-6249-4EFF-B9FB-421B32D299E9}" type="parTrans" cxnId="{6EEE9B84-4289-4E1B-BF4C-06CE34E24E40}">
      <dgm:prSet/>
      <dgm:spPr/>
      <dgm:t>
        <a:bodyPr/>
        <a:lstStyle/>
        <a:p>
          <a:endParaRPr lang="ru-RU"/>
        </a:p>
      </dgm:t>
    </dgm:pt>
    <dgm:pt modelId="{DCD61FBB-B32D-4138-9BFD-94EFA833F5B9}" type="sibTrans" cxnId="{6EEE9B84-4289-4E1B-BF4C-06CE34E24E40}">
      <dgm:prSet/>
      <dgm:spPr/>
      <dgm:t>
        <a:bodyPr/>
        <a:lstStyle/>
        <a:p>
          <a:endParaRPr lang="ru-RU"/>
        </a:p>
      </dgm:t>
    </dgm:pt>
    <dgm:pt modelId="{3ED40925-6253-44B3-BE1A-C0B089DDA717}" type="pres">
      <dgm:prSet presAssocID="{2292DFB0-03A9-4556-B9B4-DA251653E26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4A2D15-2B90-4D59-AD90-A3C11F66C017}" type="pres">
      <dgm:prSet presAssocID="{366F9951-075F-4204-9192-E052070762DB}" presName="node" presStyleLbl="node1" presStyleIdx="0" presStyleCnt="2" custScaleX="39175" custScaleY="29702" custLinFactNeighborX="1074" custLinFactNeighborY="-20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3E5B50-1B41-4E6E-AA95-3FAA75E39DC0}" type="pres">
      <dgm:prSet presAssocID="{456FE6D9-1C6E-45E0-8074-E302C10F7066}" presName="sibTrans" presStyleCnt="0"/>
      <dgm:spPr/>
    </dgm:pt>
    <dgm:pt modelId="{4B7377E7-4C1A-482B-9AC6-725E71A3AA45}" type="pres">
      <dgm:prSet presAssocID="{B21B478D-F474-4CB6-9824-58FB4E2B01A7}" presName="node" presStyleLbl="node1" presStyleIdx="1" presStyleCnt="2" custScaleX="39175" custScaleY="29702" custLinFactNeighborX="1074" custLinFactNeighborY="-20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D6ECFE-36BA-47CC-AC16-D83FCF8FFFA9}" type="presOf" srcId="{366F9951-075F-4204-9192-E052070762DB}" destId="{6B4A2D15-2B90-4D59-AD90-A3C11F66C017}" srcOrd="0" destOrd="0" presId="urn:microsoft.com/office/officeart/2005/8/layout/default#1"/>
    <dgm:cxn modelId="{6EEE9B84-4289-4E1B-BF4C-06CE34E24E40}" srcId="{2292DFB0-03A9-4556-B9B4-DA251653E260}" destId="{B21B478D-F474-4CB6-9824-58FB4E2B01A7}" srcOrd="1" destOrd="0" parTransId="{28E4A585-6249-4EFF-B9FB-421B32D299E9}" sibTransId="{DCD61FBB-B32D-4138-9BFD-94EFA833F5B9}"/>
    <dgm:cxn modelId="{87AF71AC-1B3F-4D4F-BB65-BE6295DC7F7C}" type="presOf" srcId="{B21B478D-F474-4CB6-9824-58FB4E2B01A7}" destId="{4B7377E7-4C1A-482B-9AC6-725E71A3AA45}" srcOrd="0" destOrd="0" presId="urn:microsoft.com/office/officeart/2005/8/layout/default#1"/>
    <dgm:cxn modelId="{97AAF6BC-7A6C-4FCC-9E86-A85872042CE1}" srcId="{2292DFB0-03A9-4556-B9B4-DA251653E260}" destId="{366F9951-075F-4204-9192-E052070762DB}" srcOrd="0" destOrd="0" parTransId="{123F2365-8745-4039-A57B-8ED5467C43F0}" sibTransId="{456FE6D9-1C6E-45E0-8074-E302C10F7066}"/>
    <dgm:cxn modelId="{EDDE73EC-13B5-4791-9867-C9B19BF15E26}" type="presOf" srcId="{2292DFB0-03A9-4556-B9B4-DA251653E260}" destId="{3ED40925-6253-44B3-BE1A-C0B089DDA717}" srcOrd="0" destOrd="0" presId="urn:microsoft.com/office/officeart/2005/8/layout/default#1"/>
    <dgm:cxn modelId="{943AD1CA-7FFF-4F5C-B619-AA2F1ED090F1}" type="presParOf" srcId="{3ED40925-6253-44B3-BE1A-C0B089DDA717}" destId="{6B4A2D15-2B90-4D59-AD90-A3C11F66C017}" srcOrd="0" destOrd="0" presId="urn:microsoft.com/office/officeart/2005/8/layout/default#1"/>
    <dgm:cxn modelId="{665EAFE3-4B43-444B-83B9-CB1090A9E229}" type="presParOf" srcId="{3ED40925-6253-44B3-BE1A-C0B089DDA717}" destId="{193E5B50-1B41-4E6E-AA95-3FAA75E39DC0}" srcOrd="1" destOrd="0" presId="urn:microsoft.com/office/officeart/2005/8/layout/default#1"/>
    <dgm:cxn modelId="{45EBCD47-48C4-44C4-9049-E5003E6F440F}" type="presParOf" srcId="{3ED40925-6253-44B3-BE1A-C0B089DDA717}" destId="{4B7377E7-4C1A-482B-9AC6-725E71A3AA45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A2D15-2B90-4D59-AD90-A3C11F66C017}">
      <dsp:nvSpPr>
        <dsp:cNvPr id="0" name=""/>
        <dsp:cNvSpPr/>
      </dsp:nvSpPr>
      <dsp:spPr>
        <a:xfrm>
          <a:off x="576302" y="990991"/>
          <a:ext cx="3272454" cy="14886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 условиях достаточного времени на подготовку</a:t>
          </a:r>
          <a:endParaRPr lang="ru-RU" sz="2400" kern="1200" dirty="0"/>
        </a:p>
      </dsp:txBody>
      <dsp:txXfrm>
        <a:off x="576302" y="990991"/>
        <a:ext cx="3272454" cy="1488680"/>
      </dsp:txXfrm>
    </dsp:sp>
    <dsp:sp modelId="{4B7377E7-4C1A-482B-9AC6-725E71A3AA45}">
      <dsp:nvSpPr>
        <dsp:cNvPr id="0" name=""/>
        <dsp:cNvSpPr/>
      </dsp:nvSpPr>
      <dsp:spPr>
        <a:xfrm>
          <a:off x="4684099" y="990991"/>
          <a:ext cx="3272454" cy="14886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 условиях ограниченного времени на подготовку</a:t>
          </a:r>
          <a:endParaRPr lang="ru-RU" sz="2400" kern="1200" dirty="0"/>
        </a:p>
      </dsp:txBody>
      <dsp:txXfrm>
        <a:off x="4684099" y="990991"/>
        <a:ext cx="3272454" cy="1488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33673-3DA3-4CFE-AC01-068DDA8ED829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5FD44-F1FE-45EF-A91F-C1633D5ED1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41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 указал признак равенства или подобия </a:t>
            </a:r>
            <a:r>
              <a:rPr lang="ru-RU" dirty="0" err="1" smtClean="0"/>
              <a:t>треуг</a:t>
            </a:r>
            <a:r>
              <a:rPr lang="ru-RU" dirty="0" smtClean="0"/>
              <a:t>. Или написал «АВ=СД, как высоты в равных тр.», пропустив «соответствующие»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5FD44-F1FE-45EF-A91F-C1633D5ED1D1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062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E740-B3B1-45ED-AEC7-9EDFBC79869C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3464-9257-4C27-8097-10D2CBD6A1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E740-B3B1-45ED-AEC7-9EDFBC79869C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3464-9257-4C27-8097-10D2CBD6A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E740-B3B1-45ED-AEC7-9EDFBC79869C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3464-9257-4C27-8097-10D2CBD6A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E740-B3B1-45ED-AEC7-9EDFBC79869C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3464-9257-4C27-8097-10D2CBD6A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E740-B3B1-45ED-AEC7-9EDFBC79869C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3464-9257-4C27-8097-10D2CBD6A1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E740-B3B1-45ED-AEC7-9EDFBC79869C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3464-9257-4C27-8097-10D2CBD6A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E740-B3B1-45ED-AEC7-9EDFBC79869C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3464-9257-4C27-8097-10D2CBD6A19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E740-B3B1-45ED-AEC7-9EDFBC79869C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3464-9257-4C27-8097-10D2CBD6A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E740-B3B1-45ED-AEC7-9EDFBC79869C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3464-9257-4C27-8097-10D2CBD6A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E740-B3B1-45ED-AEC7-9EDFBC79869C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3464-9257-4C27-8097-10D2CBD6A19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E740-B3B1-45ED-AEC7-9EDFBC79869C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3464-9257-4C27-8097-10D2CBD6A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1C8E740-B3B1-45ED-AEC7-9EDFBC79869C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BC63464-9257-4C27-8097-10D2CBD6A1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mathgia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mathgia.ru/" TargetMode="External"/><Relationship Id="rId2" Type="http://schemas.openxmlformats.org/officeDocument/2006/relationships/hyperlink" Target="http://www.fipi.ru/oge-i-gve-9/dlya-predmetnyh-komissiy-subektov-r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ipi.ru/content/otkrytyy-bank-zadaniy-og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332656"/>
            <a:ext cx="7543800" cy="2592288"/>
          </a:xfrm>
        </p:spPr>
        <p:txBody>
          <a:bodyPr/>
          <a:lstStyle/>
          <a:p>
            <a:pPr algn="ctr"/>
            <a:r>
              <a:rPr lang="ru-RU" dirty="0"/>
              <a:t>ОГЭ    </a:t>
            </a:r>
            <a:r>
              <a:rPr lang="ru-RU" sz="5000" dirty="0" smtClean="0"/>
              <a:t>201</a:t>
            </a:r>
            <a:r>
              <a:rPr lang="en-US" sz="5000" dirty="0" smtClean="0"/>
              <a:t>6</a:t>
            </a: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dirty="0" smtClean="0"/>
              <a:t>Геометрия 9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06488" y="4742656"/>
            <a:ext cx="6353944" cy="15666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4400" dirty="0" smtClean="0"/>
              <a:t>Решение задач с развернутым ответом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4834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2592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2-3 ходовая задача на вычисление</a:t>
            </a:r>
          </a:p>
          <a:p>
            <a:pPr marL="0" indent="0">
              <a:buNone/>
            </a:pPr>
            <a:r>
              <a:rPr lang="ru-RU" dirty="0" smtClean="0"/>
              <a:t>Ненамного превышает обязательный уровень</a:t>
            </a:r>
          </a:p>
          <a:p>
            <a:pPr marL="0" indent="0">
              <a:buNone/>
            </a:pPr>
            <a:r>
              <a:rPr lang="ru-RU" dirty="0" smtClean="0"/>
              <a:t>Проверяет знание основных терминов и теорем, умение их применять</a:t>
            </a:r>
          </a:p>
          <a:p>
            <a:pPr marL="0" indent="0">
              <a:buNone/>
            </a:pPr>
            <a:r>
              <a:rPr lang="ru-RU" dirty="0" smtClean="0"/>
              <a:t>Проверяет умение записать решение и аргументировать свое мнение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472" y="3907055"/>
            <a:ext cx="6838528" cy="298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36904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600" dirty="0" smtClean="0"/>
              <a:t>Задача </a:t>
            </a:r>
            <a:r>
              <a:rPr lang="ru-RU" sz="3600" dirty="0"/>
              <a:t>повышенного уровня сложности (24</a:t>
            </a:r>
            <a:r>
              <a:rPr lang="ru-RU" sz="3600" dirty="0" smtClean="0"/>
              <a:t>).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7005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548680"/>
            <a:ext cx="6027610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1.1 Базовые понятия и свойства фигур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Теория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8570" y="2047488"/>
            <a:ext cx="64297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Параллельные прямые и их свойства</a:t>
            </a:r>
          </a:p>
          <a:p>
            <a:r>
              <a:rPr lang="ru-RU" sz="2400" dirty="0" smtClean="0"/>
              <a:t>Треугольник:</a:t>
            </a:r>
          </a:p>
          <a:p>
            <a:r>
              <a:rPr lang="ru-RU" sz="2400" dirty="0" smtClean="0"/>
              <a:t>   Теорема о сумме углов</a:t>
            </a:r>
          </a:p>
          <a:p>
            <a:r>
              <a:rPr lang="ru-RU" sz="2400" dirty="0" smtClean="0"/>
              <a:t>   Определения: медиана, биссектриса, высота</a:t>
            </a:r>
          </a:p>
          <a:p>
            <a:r>
              <a:rPr lang="ru-RU" sz="2400" dirty="0" smtClean="0"/>
              <a:t>   Средняя линия и ее свойства</a:t>
            </a:r>
          </a:p>
          <a:p>
            <a:r>
              <a:rPr lang="ru-RU" sz="2400" dirty="0" smtClean="0"/>
              <a:t>Признаки и свойства подобных треугольников</a:t>
            </a:r>
          </a:p>
          <a:p>
            <a:r>
              <a:rPr lang="ru-RU" sz="2400" dirty="0" smtClean="0"/>
              <a:t>Параллелограмм, его признаки и свойства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93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236296" cy="144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4" y="1421682"/>
            <a:ext cx="6702614" cy="373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0002" y="5157192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Нужно обсудить вопросы:</a:t>
            </a:r>
          </a:p>
          <a:p>
            <a:r>
              <a:rPr lang="ru-RU" sz="2000" dirty="0" smtClean="0"/>
              <a:t>Как в этом решении показано, что его автор знает теорию?</a:t>
            </a:r>
          </a:p>
          <a:p>
            <a:r>
              <a:rPr lang="ru-RU" sz="2000" dirty="0" smtClean="0"/>
              <a:t>Как дополнить решение ссылкой на признак подобия треугольников?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3863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62"/>
          <a:stretch/>
        </p:blipFill>
        <p:spPr bwMode="auto">
          <a:xfrm>
            <a:off x="395536" y="348859"/>
            <a:ext cx="6048672" cy="288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5690560"/>
            <a:ext cx="6228692" cy="110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74"/>
          <a:stretch/>
        </p:blipFill>
        <p:spPr bwMode="auto">
          <a:xfrm>
            <a:off x="2447764" y="3208566"/>
            <a:ext cx="6228692" cy="252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18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32656"/>
            <a:ext cx="9180512" cy="120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2300288"/>
            <a:ext cx="503872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69160"/>
            <a:ext cx="8928992" cy="39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6" y="5268161"/>
            <a:ext cx="4599669" cy="31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95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/>
          <a:stretch/>
        </p:blipFill>
        <p:spPr bwMode="auto">
          <a:xfrm>
            <a:off x="35496" y="476672"/>
            <a:ext cx="9071330" cy="398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5" y="4537840"/>
            <a:ext cx="8480045" cy="184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30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404664"/>
            <a:ext cx="904208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2162175"/>
            <a:ext cx="568642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39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24012"/>
            <a:ext cx="9083993" cy="397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26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type="title"/>
          </p:nvPr>
        </p:nvSpPr>
        <p:spPr>
          <a:xfrm>
            <a:off x="755576" y="404664"/>
            <a:ext cx="8136904" cy="1224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1.2   Прямоугольный треугольник и его свойства</a:t>
            </a:r>
            <a:br>
              <a:rPr lang="ru-RU" sz="2400" dirty="0" smtClean="0"/>
            </a:br>
            <a:r>
              <a:rPr lang="ru-RU" sz="2400" dirty="0" smtClean="0"/>
              <a:t>Теория</a:t>
            </a:r>
            <a:endParaRPr lang="ru-RU" sz="24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38570" y="2047488"/>
            <a:ext cx="64297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Свойства прямоугольного треугольника: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две формулы площади</a:t>
            </a:r>
          </a:p>
          <a:p>
            <a:r>
              <a:rPr lang="ru-RU" sz="2400" dirty="0" smtClean="0"/>
              <a:t>   свойство медианы, проведенной из вершины                                             прямого угла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высота делит на подобные треугольники</a:t>
            </a:r>
          </a:p>
          <a:p>
            <a:r>
              <a:rPr lang="ru-RU" sz="2400" dirty="0" smtClean="0"/>
              <a:t>Теорема Пифагора</a:t>
            </a:r>
          </a:p>
          <a:p>
            <a:r>
              <a:rPr lang="ru-RU" sz="2400" dirty="0" smtClean="0"/>
              <a:t>Треугольник с углами 30</a:t>
            </a:r>
            <a:r>
              <a:rPr lang="ru-RU" sz="2800" baseline="30000" dirty="0" smtClean="0"/>
              <a:t>о</a:t>
            </a:r>
            <a:r>
              <a:rPr lang="ru-RU" sz="2400" dirty="0" smtClean="0"/>
              <a:t>, 60</a:t>
            </a:r>
            <a:r>
              <a:rPr lang="ru-RU" sz="2800" baseline="30000" dirty="0" smtClean="0"/>
              <a:t>о</a:t>
            </a:r>
            <a:r>
              <a:rPr lang="ru-RU" sz="2400" dirty="0" smtClean="0"/>
              <a:t>, 90</a:t>
            </a:r>
            <a:r>
              <a:rPr lang="ru-RU" sz="2800" baseline="30000" dirty="0" smtClean="0"/>
              <a:t>о</a:t>
            </a:r>
          </a:p>
          <a:p>
            <a:r>
              <a:rPr lang="ru-RU" sz="2400" dirty="0" smtClean="0"/>
              <a:t>Синус, косинус, тангенс острого угла</a:t>
            </a:r>
          </a:p>
          <a:p>
            <a:r>
              <a:rPr lang="ru-RU" sz="2400" dirty="0" smtClean="0"/>
              <a:t>Свойства ромба</a:t>
            </a:r>
          </a:p>
          <a:p>
            <a:r>
              <a:rPr lang="ru-RU" sz="2400" dirty="0" smtClean="0"/>
              <a:t>Свойства трапеции (ее высот и углов)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686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04664"/>
            <a:ext cx="9283065" cy="132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57438"/>
            <a:ext cx="50292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10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08920"/>
            <a:ext cx="7554416" cy="3960440"/>
          </a:xfrm>
        </p:spPr>
        <p:txBody>
          <a:bodyPr>
            <a:normAutofit fontScale="90000"/>
          </a:bodyPr>
          <a:lstStyle/>
          <a:p>
            <a:r>
              <a:rPr lang="ru-RU" sz="4000" u="sng" dirty="0" smtClean="0">
                <a:solidFill>
                  <a:schemeClr val="accent1"/>
                </a:solidFill>
                <a:hlinkClick r:id="rId2"/>
              </a:rPr>
              <a:t>Каталог по заданиям, </a:t>
            </a:r>
            <a:br>
              <a:rPr lang="ru-RU" sz="4000" u="sng" dirty="0" smtClean="0">
                <a:solidFill>
                  <a:schemeClr val="accent1"/>
                </a:solidFill>
                <a:hlinkClick r:id="rId2"/>
              </a:rPr>
            </a:br>
            <a:r>
              <a:rPr lang="ru-RU" sz="4000" u="sng" dirty="0" smtClean="0">
                <a:solidFill>
                  <a:schemeClr val="accent1"/>
                </a:solidFill>
                <a:hlinkClick r:id="rId2"/>
              </a:rPr>
              <a:t>каталог по умениям,</a:t>
            </a:r>
            <a:br>
              <a:rPr lang="ru-RU" sz="4000" u="sng" dirty="0" smtClean="0">
                <a:solidFill>
                  <a:schemeClr val="accent1"/>
                </a:solidFill>
                <a:hlinkClick r:id="rId2"/>
              </a:rPr>
            </a:br>
            <a:r>
              <a:rPr lang="ru-RU" sz="4000" u="sng" dirty="0" smtClean="0">
                <a:solidFill>
                  <a:schemeClr val="accent1"/>
                </a:solidFill>
                <a:hlinkClick r:id="rId2"/>
              </a:rPr>
              <a:t>каталог по содержанию - </a:t>
            </a:r>
            <a:r>
              <a:rPr lang="ru-RU" sz="4000" u="sng" dirty="0">
                <a:solidFill>
                  <a:schemeClr val="accent1"/>
                </a:solidFill>
                <a:hlinkClick r:id="rId2"/>
              </a:rPr>
              <a:t/>
            </a:r>
            <a:br>
              <a:rPr lang="ru-RU" sz="4000" u="sng" dirty="0">
                <a:solidFill>
                  <a:schemeClr val="accent1"/>
                </a:solidFill>
                <a:hlinkClick r:id="rId2"/>
              </a:rPr>
            </a:br>
            <a:r>
              <a:rPr lang="ru-RU" sz="4000" u="sng" dirty="0" smtClean="0">
                <a:solidFill>
                  <a:schemeClr val="accent1"/>
                </a:solidFill>
                <a:hlinkClick r:id="rId2"/>
              </a:rPr>
              <a:t>                                       </a:t>
            </a:r>
            <a:r>
              <a:rPr lang="en-US" sz="4000" u="sng" dirty="0" smtClean="0">
                <a:solidFill>
                  <a:schemeClr val="accent1"/>
                </a:solidFill>
                <a:hlinkClick r:id="rId2"/>
              </a:rPr>
              <a:t>http</a:t>
            </a:r>
            <a:r>
              <a:rPr lang="en-US" sz="4000" u="sng" dirty="0">
                <a:solidFill>
                  <a:schemeClr val="accent1"/>
                </a:solidFill>
                <a:hlinkClick r:id="rId2"/>
              </a:rPr>
              <a:t>://</a:t>
            </a:r>
            <a:r>
              <a:rPr lang="en-US" sz="4000" u="sng" dirty="0" smtClean="0">
                <a:solidFill>
                  <a:schemeClr val="accent1"/>
                </a:solidFill>
                <a:hlinkClick r:id="rId2"/>
              </a:rPr>
              <a:t>mathgia.ru</a:t>
            </a:r>
            <a:r>
              <a:rPr lang="ru-RU" sz="4000" u="sng" dirty="0" smtClean="0">
                <a:solidFill>
                  <a:schemeClr val="accent1"/>
                </a:solidFill>
              </a:rPr>
              <a:t/>
            </a:r>
            <a:br>
              <a:rPr lang="ru-RU" sz="4000" u="sng" dirty="0" smtClean="0">
                <a:solidFill>
                  <a:schemeClr val="accent1"/>
                </a:solidFill>
              </a:rPr>
            </a:br>
            <a:r>
              <a:rPr lang="ru-RU" sz="4000" u="sng" dirty="0" smtClean="0">
                <a:solidFill>
                  <a:schemeClr val="accent1"/>
                </a:solidFill>
              </a:rPr>
              <a:t/>
            </a:r>
            <a:br>
              <a:rPr lang="ru-RU" sz="4000" u="sng" dirty="0" smtClean="0">
                <a:solidFill>
                  <a:schemeClr val="accent1"/>
                </a:solidFill>
              </a:rPr>
            </a:br>
            <a:r>
              <a:rPr lang="en-US" sz="4000" u="sng" dirty="0" smtClean="0">
                <a:solidFill>
                  <a:schemeClr val="accent1"/>
                </a:solidFill>
              </a:rPr>
              <a:t>http</a:t>
            </a:r>
            <a:r>
              <a:rPr lang="en-US" sz="4000" u="sng" dirty="0">
                <a:solidFill>
                  <a:schemeClr val="accent1"/>
                </a:solidFill>
              </a:rPr>
              <a:t>://opengia.ru/subjects/mathematics-9/topics/1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908720"/>
            <a:ext cx="7128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Открытые банки заданий ОГЭ по математике</a:t>
            </a:r>
            <a:endParaRPr lang="ru-RU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32" y="4869160"/>
            <a:ext cx="5760640" cy="991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12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2" y="476672"/>
            <a:ext cx="8979218" cy="148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19313"/>
            <a:ext cx="9063038" cy="28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20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0688"/>
            <a:ext cx="9092594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4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76672"/>
            <a:ext cx="8751033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2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315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831532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85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83820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2214563"/>
            <a:ext cx="50958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46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7543800" cy="6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67" y="1412776"/>
            <a:ext cx="83629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33841"/>
            <a:ext cx="638175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14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" y="548680"/>
            <a:ext cx="83058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957388"/>
            <a:ext cx="507682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33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4" y="476672"/>
            <a:ext cx="823912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1" y="3962400"/>
            <a:ext cx="82391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56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3534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2343150"/>
            <a:ext cx="37052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26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79343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43" y="3798064"/>
            <a:ext cx="74771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2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417" y="0"/>
            <a:ext cx="8352928" cy="2852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/>
              <a:t>ОЦЕНИВАНИЕ</a:t>
            </a:r>
          </a:p>
          <a:p>
            <a:pPr marL="0" indent="0">
              <a:buNone/>
            </a:pPr>
            <a:r>
              <a:rPr lang="ru-RU" sz="3600" dirty="0" smtClean="0"/>
              <a:t>Максимальный балл за работу  -  3</a:t>
            </a:r>
            <a:r>
              <a:rPr lang="en-US" sz="3600" dirty="0" smtClean="0"/>
              <a:t>2</a:t>
            </a:r>
            <a:r>
              <a:rPr lang="ru-RU" sz="3600" dirty="0" smtClean="0"/>
              <a:t> </a:t>
            </a:r>
          </a:p>
          <a:p>
            <a:pPr marL="0" indent="0" algn="ctr">
              <a:buNone/>
            </a:pPr>
            <a:endParaRPr lang="ru-RU" sz="3600" dirty="0" smtClean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62524" y="1844824"/>
            <a:ext cx="8352928" cy="6480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600" b="1" dirty="0" smtClean="0"/>
              <a:t>предмет «Геометрия»</a:t>
            </a: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54780"/>
            <a:ext cx="9144000" cy="213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8562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type="title"/>
          </p:nvPr>
        </p:nvSpPr>
        <p:spPr>
          <a:xfrm>
            <a:off x="755576" y="404664"/>
            <a:ext cx="8136904" cy="1224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1.3   Окружность и ее свойства</a:t>
            </a:r>
            <a:br>
              <a:rPr lang="ru-RU" sz="2400" dirty="0" smtClean="0"/>
            </a:br>
            <a:r>
              <a:rPr lang="ru-RU" sz="2400" dirty="0" smtClean="0"/>
              <a:t>Теория</a:t>
            </a:r>
            <a:endParaRPr lang="ru-RU" sz="24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484784"/>
            <a:ext cx="64297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Касательная к окружности, ее свойства</a:t>
            </a:r>
          </a:p>
          <a:p>
            <a:r>
              <a:rPr lang="ru-RU" sz="2400" dirty="0" smtClean="0"/>
              <a:t>Свойства центральных и вписанных углов</a:t>
            </a:r>
          </a:p>
          <a:p>
            <a:r>
              <a:rPr lang="ru-RU" sz="2400" dirty="0" smtClean="0"/>
              <a:t>Вписанные и описанные окружности</a:t>
            </a:r>
          </a:p>
          <a:p>
            <a:r>
              <a:rPr lang="ru-RU" sz="2400" dirty="0" smtClean="0"/>
              <a:t>Признаки вписанного 4-угольника</a:t>
            </a:r>
          </a:p>
          <a:p>
            <a:r>
              <a:rPr lang="ru-RU" sz="2400" dirty="0" smtClean="0"/>
              <a:t>Теорема о касательной и секущей</a:t>
            </a:r>
          </a:p>
          <a:p>
            <a:r>
              <a:rPr lang="ru-RU" sz="2400" dirty="0" smtClean="0"/>
              <a:t>Параллелограмм, прямоугольник, их свойства и признаки</a:t>
            </a:r>
          </a:p>
          <a:p>
            <a:r>
              <a:rPr lang="ru-RU" sz="2400" dirty="0" smtClean="0"/>
              <a:t>Трапеция, ее свойства</a:t>
            </a:r>
          </a:p>
          <a:p>
            <a:r>
              <a:rPr lang="ru-RU" sz="2400" dirty="0" smtClean="0"/>
              <a:t>Теорема синусов (полная) </a:t>
            </a:r>
          </a:p>
          <a:p>
            <a:endParaRPr lang="ru-RU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93096"/>
            <a:ext cx="424815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44" y="4509120"/>
            <a:ext cx="20193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34038"/>
            <a:ext cx="4197474" cy="89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20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82200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2252663"/>
            <a:ext cx="23145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04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25817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752" y="4020614"/>
            <a:ext cx="54197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66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795338"/>
            <a:ext cx="8267700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71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390650"/>
            <a:ext cx="8277225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22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90638"/>
            <a:ext cx="84772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49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1248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2185988"/>
            <a:ext cx="280035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72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2962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16546"/>
            <a:ext cx="35337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55" y="1413177"/>
            <a:ext cx="83248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203" y="4653136"/>
            <a:ext cx="4038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88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21055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38314"/>
            <a:ext cx="2783954" cy="254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653136"/>
            <a:ext cx="47244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28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747838"/>
            <a:ext cx="8239125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3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3354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Задания с развернутым ответом</a:t>
            </a:r>
          </a:p>
          <a:p>
            <a:pPr marL="0" indent="0">
              <a:buNone/>
            </a:pPr>
            <a:r>
              <a:rPr lang="ru-RU" dirty="0"/>
              <a:t>24. ДЕЙСТВИЯ С ГЕОМЕТРИЧЕСКИМИ ФИГУРАМИ, КООРДИТНАТАМИ, ВЕКТОРАМИ</a:t>
            </a:r>
          </a:p>
          <a:p>
            <a:pPr marL="0" indent="0">
              <a:buNone/>
            </a:pPr>
            <a:r>
              <a:rPr lang="ru-RU" dirty="0"/>
              <a:t>25. ПРОВЕДЕНИЕ ДОКАЗАТЕЛЬНЫХ </a:t>
            </a:r>
            <a:r>
              <a:rPr lang="ru-RU" dirty="0" smtClean="0"/>
              <a:t>РАССУЖДЕНИЙ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26. ДЕЙСТВИЯ С ГЕОМЕТРИЧЕСКИМИ ФИГУРАМИ, </a:t>
            </a:r>
            <a:r>
              <a:rPr lang="ru-RU" dirty="0" smtClean="0"/>
              <a:t>КООРДИНАТАМИ</a:t>
            </a:r>
            <a:r>
              <a:rPr lang="ru-RU" dirty="0"/>
              <a:t>, ВЕКТОРАМИ</a:t>
            </a:r>
          </a:p>
          <a:p>
            <a:pPr marL="0" indent="0">
              <a:buNone/>
            </a:pPr>
            <a:r>
              <a:rPr lang="ru-RU" b="1" dirty="0" smtClean="0"/>
              <a:t>Задания части  2 </a:t>
            </a:r>
            <a:r>
              <a:rPr lang="ru-RU" b="1" dirty="0"/>
              <a:t>экзаменационной работы направлены на </a:t>
            </a:r>
            <a:r>
              <a:rPr lang="ru-RU" b="1" dirty="0" smtClean="0"/>
              <a:t>проверку </a:t>
            </a:r>
            <a:r>
              <a:rPr lang="ru-RU" b="1" dirty="0"/>
              <a:t>таких качеств геометрической подготовки выпускников, как: </a:t>
            </a:r>
          </a:p>
          <a:p>
            <a:pPr marL="0" indent="0">
              <a:buNone/>
            </a:pPr>
            <a:r>
              <a:rPr lang="ru-RU" dirty="0" smtClean="0"/>
              <a:t> </a:t>
            </a:r>
            <a:r>
              <a:rPr lang="ru-RU" dirty="0"/>
              <a:t>умение решить планиметрическую задачу, применяя различные </a:t>
            </a:r>
            <a:r>
              <a:rPr lang="ru-RU" dirty="0" smtClean="0"/>
              <a:t>теоретические </a:t>
            </a:r>
            <a:r>
              <a:rPr lang="ru-RU" dirty="0"/>
              <a:t>знания курса геометрии; </a:t>
            </a:r>
          </a:p>
          <a:p>
            <a:pPr marL="0" indent="0">
              <a:buNone/>
            </a:pPr>
            <a:r>
              <a:rPr lang="ru-RU" dirty="0"/>
              <a:t>  умение математически грамотно и ясно записать решение, </a:t>
            </a:r>
            <a:r>
              <a:rPr lang="ru-RU" dirty="0" smtClean="0"/>
              <a:t>приводя при </a:t>
            </a:r>
            <a:r>
              <a:rPr lang="ru-RU" dirty="0"/>
              <a:t>этом необходимые пояснения и обоснования; </a:t>
            </a:r>
          </a:p>
          <a:p>
            <a:pPr marL="0" indent="0">
              <a:buNone/>
            </a:pPr>
            <a:r>
              <a:rPr lang="ru-RU" dirty="0"/>
              <a:t>  владение широким спектром приемов и способов рассуждений. </a:t>
            </a:r>
          </a:p>
        </p:txBody>
      </p:sp>
    </p:spTree>
    <p:extLst>
      <p:ext uri="{BB962C8B-B14F-4D97-AF65-F5344CB8AC3E}">
        <p14:creationId xmlns:p14="http://schemas.microsoft.com/office/powerpoint/2010/main" val="161887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3058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309813"/>
            <a:ext cx="47625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797152"/>
            <a:ext cx="84582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78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2592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Ненамного превышает обязательный уровень</a:t>
            </a:r>
          </a:p>
          <a:p>
            <a:pPr marL="0" indent="0">
              <a:buNone/>
            </a:pPr>
            <a:r>
              <a:rPr lang="ru-RU" dirty="0" smtClean="0"/>
              <a:t>Проверяет </a:t>
            </a:r>
            <a:r>
              <a:rPr lang="ru-RU" dirty="0" smtClean="0"/>
              <a:t>знание основных терминов и теорем, умение их применять</a:t>
            </a:r>
          </a:p>
          <a:p>
            <a:pPr marL="0" indent="0">
              <a:buNone/>
            </a:pPr>
            <a:r>
              <a:rPr lang="ru-RU" dirty="0" smtClean="0"/>
              <a:t>Проверяет умение записать решение и аргументировать свое мнение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36904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600" dirty="0" smtClean="0"/>
              <a:t>Задача на доказательство (25).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429132"/>
            <a:ext cx="8358214" cy="221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2071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548680"/>
            <a:ext cx="6027610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2.1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Базовые понятия и свойства фигур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Теория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724" y="1556792"/>
            <a:ext cx="64297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Параллельные прямые и их свойства</a:t>
            </a:r>
          </a:p>
          <a:p>
            <a:r>
              <a:rPr lang="ru-RU" sz="2400" dirty="0" smtClean="0"/>
              <a:t>Биссектриса угла</a:t>
            </a:r>
          </a:p>
          <a:p>
            <a:r>
              <a:rPr lang="ru-RU" sz="2400" dirty="0" smtClean="0"/>
              <a:t>Треугольник:</a:t>
            </a:r>
          </a:p>
          <a:p>
            <a:r>
              <a:rPr lang="ru-RU" sz="2400" dirty="0" smtClean="0"/>
              <a:t>   Теорема о сумме углов</a:t>
            </a:r>
          </a:p>
          <a:p>
            <a:r>
              <a:rPr lang="ru-RU" sz="2400" dirty="0" smtClean="0"/>
              <a:t>   Средняя линия и ее свойства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Равнобедренный треугольник</a:t>
            </a:r>
          </a:p>
          <a:p>
            <a:r>
              <a:rPr lang="ru-RU" sz="2400" dirty="0" smtClean="0"/>
              <a:t>Признаки и свойства равных и подобных треугольников</a:t>
            </a:r>
          </a:p>
          <a:p>
            <a:r>
              <a:rPr lang="ru-RU" sz="2400" dirty="0" smtClean="0"/>
              <a:t>Параллелограмм, прямоугольник, их признаки и свойства</a:t>
            </a:r>
          </a:p>
          <a:p>
            <a:r>
              <a:rPr lang="ru-RU" sz="2400" dirty="0" smtClean="0"/>
              <a:t>Трапеция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9928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4105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827722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56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833438"/>
            <a:ext cx="8420100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15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5866656" cy="309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3" y="3789040"/>
            <a:ext cx="83153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36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334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43529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26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3915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314575"/>
            <a:ext cx="843915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31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523875"/>
            <a:ext cx="8362950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65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385763"/>
            <a:ext cx="8696325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52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2" t="-1133" b="85118"/>
          <a:stretch/>
        </p:blipFill>
        <p:spPr bwMode="auto">
          <a:xfrm>
            <a:off x="251520" y="977628"/>
            <a:ext cx="8435716" cy="36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5" r="60896"/>
          <a:stretch/>
        </p:blipFill>
        <p:spPr bwMode="auto">
          <a:xfrm>
            <a:off x="-1" y="2132856"/>
            <a:ext cx="483825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4" t="15585"/>
          <a:stretch/>
        </p:blipFill>
        <p:spPr bwMode="auto">
          <a:xfrm>
            <a:off x="4864242" y="2143054"/>
            <a:ext cx="3452173" cy="229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18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8636"/>
            <a:ext cx="6781800" cy="72008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Площади</a:t>
            </a:r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8" y="692696"/>
            <a:ext cx="84963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2" y="3517859"/>
            <a:ext cx="7023776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6" y="2347424"/>
            <a:ext cx="7070632" cy="114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650" y="3861048"/>
            <a:ext cx="3083519" cy="195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80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533400"/>
            <a:ext cx="81915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01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96752"/>
            <a:ext cx="7162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9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63688" y="8217"/>
            <a:ext cx="5557664" cy="8284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/>
              <a:t>Задачи высокого уровня сложности</a:t>
            </a:r>
            <a:endParaRPr lang="ru-RU" sz="2800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4" y="980728"/>
            <a:ext cx="822007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357562"/>
            <a:ext cx="83343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7077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4"/>
          <a:stretch/>
        </p:blipFill>
        <p:spPr bwMode="auto">
          <a:xfrm>
            <a:off x="-108520" y="600498"/>
            <a:ext cx="9241155" cy="97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2247900"/>
            <a:ext cx="45339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80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88640"/>
            <a:ext cx="8244408" cy="182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35" y="1959169"/>
            <a:ext cx="8072958" cy="488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58" y="3643405"/>
            <a:ext cx="3275062" cy="170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6078781"/>
            <a:ext cx="1944216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/>
              <a:t>трапеции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417406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5988"/>
            <a:ext cx="7852220" cy="93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256" y="1988840"/>
            <a:ext cx="2541888" cy="203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2581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29"/>
          <a:stretch/>
        </p:blipFill>
        <p:spPr bwMode="auto">
          <a:xfrm>
            <a:off x="539552" y="4844258"/>
            <a:ext cx="7776864" cy="175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40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8"/>
          <a:stretch/>
        </p:blipFill>
        <p:spPr bwMode="auto">
          <a:xfrm>
            <a:off x="179512" y="188640"/>
            <a:ext cx="6768752" cy="655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760" y="836711"/>
            <a:ext cx="2411760" cy="193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85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8217"/>
            <a:ext cx="4765576" cy="82849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Диагностика достижений</a:t>
            </a:r>
            <a:endParaRPr lang="ru-RU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89"/>
          <a:stretch/>
        </p:blipFill>
        <p:spPr bwMode="auto">
          <a:xfrm>
            <a:off x="135532" y="3022219"/>
            <a:ext cx="7028756" cy="371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6" t="15781" r="28412" b="58833"/>
          <a:stretch/>
        </p:blipFill>
        <p:spPr bwMode="auto">
          <a:xfrm>
            <a:off x="6672182" y="1802326"/>
            <a:ext cx="2061585" cy="121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857232"/>
            <a:ext cx="71151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4189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496944" cy="20162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/>
              <a:t>Тренинг и контроль на заключительном этапе повторения</a:t>
            </a:r>
          </a:p>
          <a:p>
            <a:pPr marL="0" indent="0" algn="ctr">
              <a:buNone/>
            </a:pPr>
            <a:r>
              <a:rPr lang="ru-RU" dirty="0" smtClean="0"/>
              <a:t>Базовый, повышенный и </a:t>
            </a:r>
            <a:r>
              <a:rPr lang="ru-RU" smtClean="0"/>
              <a:t>высокий уровень</a:t>
            </a:r>
            <a:endParaRPr lang="ru-RU" dirty="0" smtClean="0"/>
          </a:p>
        </p:txBody>
      </p:sp>
      <p:pic>
        <p:nvPicPr>
          <p:cNvPr id="6146" name="Picture 2" descr="\\fs\Общая информация\Обложки сезона 2014-2015\Математика\Математика. 9 кл. УТ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2630151" cy="373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ММатематика. 9 класс. Подготовка к ОГЭ-20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1798099"/>
            <a:ext cx="3000396" cy="424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6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704590"/>
              </p:ext>
            </p:extLst>
          </p:nvPr>
        </p:nvGraphicFramePr>
        <p:xfrm>
          <a:off x="395288" y="549275"/>
          <a:ext cx="8353425" cy="5543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\\fs\Общая информация\Обложки сезона 2014-2015\Математика\Геометрия задачи ОГЭ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12976"/>
            <a:ext cx="2401682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5576" y="709245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Самообучение, обучение, тренировка, контроль </a:t>
            </a:r>
          </a:p>
          <a:p>
            <a:pPr algn="ctr"/>
            <a:r>
              <a:rPr lang="ru-RU" sz="2400" dirty="0" smtClean="0"/>
              <a:t>Повышенный и высокий уровень</a:t>
            </a:r>
            <a:endParaRPr lang="ru-RU" sz="2400" dirty="0"/>
          </a:p>
        </p:txBody>
      </p:sp>
      <p:pic>
        <p:nvPicPr>
          <p:cNvPr id="8" name="Picture 2" descr="\\fs\Общая информация\Обложки сезона 2014-2015\Математика\Геометрия задачи ОГЭ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58" y="3140968"/>
            <a:ext cx="2401682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fs\Общая информация\Обложки сезона 2014-2015\Математика\Геометрия. Подготовка к ГИА и ЕГЭ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45" y="3308831"/>
            <a:ext cx="2428275" cy="33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7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564904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Спасибо за внимание!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1"/>
            <a:ext cx="8496944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Пособия для подготовки к ОГЭ</a:t>
            </a:r>
          </a:p>
          <a:p>
            <a:pPr marL="0" indent="0">
              <a:buNone/>
            </a:pPr>
            <a:r>
              <a:rPr lang="en-US" dirty="0" smtClean="0"/>
              <a:t>http</a:t>
            </a:r>
            <a:r>
              <a:rPr lang="en-US" dirty="0"/>
              <a:t>://legionr.ru/books/filter.php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ФИПИ </a:t>
            </a:r>
            <a:r>
              <a:rPr lang="ru-RU" dirty="0"/>
              <a:t>Демоверсии, спецификации, кодификаторы</a:t>
            </a:r>
          </a:p>
          <a:p>
            <a:pPr marL="0" indent="0">
              <a:buNone/>
            </a:pPr>
            <a:r>
              <a:rPr lang="en-US" dirty="0"/>
              <a:t>http://</a:t>
            </a:r>
            <a:r>
              <a:rPr lang="en-US" dirty="0" smtClean="0"/>
              <a:t>www.fipi.ru/oge-i-gve-9/demoversii-specifikacii-kodifikatory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ФИПИ </a:t>
            </a:r>
            <a:r>
              <a:rPr lang="ru-RU" dirty="0"/>
              <a:t>Для предметных комиссий субъектов РФ 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www.fipi.ru/oge-i-gve-9/dlya-predmetnyh-komissiy-subektov-rf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Открытые банки ГИА </a:t>
            </a:r>
            <a:r>
              <a:rPr lang="ru-RU" u="sng" dirty="0">
                <a:solidFill>
                  <a:schemeClr val="accent1"/>
                </a:solidFill>
                <a:hlinkClick r:id="rId3"/>
              </a:rPr>
              <a:t> </a:t>
            </a:r>
            <a:r>
              <a:rPr lang="en-US" u="sng" dirty="0">
                <a:solidFill>
                  <a:schemeClr val="accent1"/>
                </a:solidFill>
                <a:hlinkClick r:id="rId3"/>
              </a:rPr>
              <a:t>http://mathgia.ru</a:t>
            </a:r>
            <a:r>
              <a:rPr lang="ru-RU" u="sng" dirty="0">
                <a:solidFill>
                  <a:schemeClr val="accent1"/>
                </a:solidFill>
              </a:rPr>
              <a:t/>
            </a:r>
            <a:br>
              <a:rPr lang="ru-RU" u="sng" dirty="0">
                <a:solidFill>
                  <a:schemeClr val="accent1"/>
                </a:solidFill>
              </a:rPr>
            </a:br>
            <a:r>
              <a:rPr lang="en-US" u="sng" dirty="0">
                <a:solidFill>
                  <a:schemeClr val="accent1"/>
                </a:solidFill>
                <a:hlinkClick r:id="rId4"/>
              </a:rPr>
              <a:t>http://</a:t>
            </a:r>
            <a:r>
              <a:rPr lang="en-US" u="sng" dirty="0" smtClean="0">
                <a:solidFill>
                  <a:schemeClr val="accent1"/>
                </a:solidFill>
                <a:hlinkClick r:id="rId4"/>
              </a:rPr>
              <a:t>www.fipi.ru/content/otkrytyy-bank-zadaniy-oge</a:t>
            </a:r>
            <a:endParaRPr lang="ru-RU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475656" y="692696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+mj-lt"/>
                <a:ea typeface="+mj-ea"/>
                <a:cs typeface="+mj-cs"/>
              </a:rPr>
              <a:t>Электронные ресурсы</a:t>
            </a:r>
          </a:p>
        </p:txBody>
      </p:sp>
    </p:spTree>
    <p:extLst>
      <p:ext uri="{BB962C8B-B14F-4D97-AF65-F5344CB8AC3E}">
        <p14:creationId xmlns:p14="http://schemas.microsoft.com/office/powerpoint/2010/main" val="155743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357864" cy="115212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Требования к записи решения</a:t>
            </a:r>
            <a:endParaRPr lang="ru-RU" sz="4000" dirty="0"/>
          </a:p>
        </p:txBody>
      </p:sp>
      <p:pic>
        <p:nvPicPr>
          <p:cNvPr id="5" name="Picture 2" descr="\\fs\Общая информация\Обложки сезона 2014-2015\Математика\Геометрия задачи ОГЭ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5" y="0"/>
            <a:ext cx="1802322" cy="257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992888" cy="5112568"/>
          </a:xfrm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b="1" dirty="0" smtClean="0"/>
              <a:t>Должен </a:t>
            </a:r>
            <a:r>
              <a:rPr lang="ru-RU" b="1" dirty="0"/>
              <a:t>быть понятен ход рассуждений выпускника и решение должно быть математически </a:t>
            </a:r>
            <a:r>
              <a:rPr lang="ru-RU" b="1" dirty="0" smtClean="0"/>
              <a:t>грамотным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Нужно </a:t>
            </a:r>
            <a:r>
              <a:rPr lang="ru-RU" b="1" dirty="0"/>
              <a:t>нацеливать учащихся на лаконичность </a:t>
            </a:r>
            <a:r>
              <a:rPr lang="ru-RU" dirty="0"/>
              <a:t>и не требовать подробных комментариев и формулировок </a:t>
            </a:r>
            <a:r>
              <a:rPr lang="ru-RU" dirty="0" smtClean="0"/>
              <a:t>теорем, при этом в решении должны быть ссылки на теоремы, чтобы показать, что ученик владеет теоретическим материалом.</a:t>
            </a:r>
            <a:endParaRPr lang="ru-RU" dirty="0"/>
          </a:p>
          <a:p>
            <a:r>
              <a:rPr lang="ru-RU" b="1" dirty="0" smtClean="0"/>
              <a:t>Если </a:t>
            </a:r>
            <a:r>
              <a:rPr lang="ru-RU" b="1" dirty="0"/>
              <a:t>в решении допущена  ошибка непринципиального характера </a:t>
            </a:r>
            <a:r>
              <a:rPr lang="ru-RU" dirty="0"/>
              <a:t>(вычислительная, погрешность в терминологии или символике и др.), не влияющая на правильность общего хода решения (даже при неверном ответе) и позволяющая, несмотря на ее наличие, сделать вывод о владении материалом, то учащемуся </a:t>
            </a:r>
            <a:r>
              <a:rPr lang="ru-RU" b="1" dirty="0"/>
              <a:t>засчитывается балл, на 1 меньший </a:t>
            </a:r>
            <a:r>
              <a:rPr lang="ru-RU" b="1" dirty="0" smtClean="0"/>
              <a:t>максимального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(из рекомендаций ФИПИ </a:t>
            </a:r>
            <a:r>
              <a:rPr lang="ru-RU" dirty="0"/>
              <a:t>Учебно-методические материалы для председателей и членов ПК по проверке заданий с развернутым ответом ГИА IX классов ОУ 2015 г</a:t>
            </a:r>
            <a:r>
              <a:rPr lang="ru-RU" dirty="0" smtClean="0"/>
              <a:t>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79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6781800" cy="100811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Модель тренировки</a:t>
            </a:r>
            <a:endParaRPr lang="ru-RU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1612831"/>
            <a:ext cx="5112569" cy="106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4" y="1212721"/>
            <a:ext cx="7488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Группы задач по используемым теоремам и объектам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7206" y="2697699"/>
            <a:ext cx="842493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План работы в рамках обобщающего повторения</a:t>
            </a:r>
          </a:p>
          <a:p>
            <a:pPr lvl="1"/>
            <a:endParaRPr lang="ru-RU" sz="2000" dirty="0" smtClean="0"/>
          </a:p>
          <a:p>
            <a:pPr lvl="1"/>
            <a:r>
              <a:rPr lang="ru-RU" sz="2000" dirty="0" smtClean="0"/>
              <a:t>А) Повторение </a:t>
            </a:r>
            <a:r>
              <a:rPr lang="ru-RU" sz="2000" i="1" dirty="0" smtClean="0"/>
              <a:t>теории вообще</a:t>
            </a:r>
            <a:endParaRPr lang="ru-RU" sz="2000" i="1" dirty="0"/>
          </a:p>
          <a:p>
            <a:pPr marL="342900" indent="-342900">
              <a:buAutoNum type="arabicPeriod"/>
            </a:pPr>
            <a:r>
              <a:rPr lang="ru-RU" sz="2000" dirty="0" smtClean="0"/>
              <a:t>Вспомнить основные понятия и определения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Вспомнить основные геометрические фигуры и их свойства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Вспомнить формулы, связанные с площадью</a:t>
            </a:r>
          </a:p>
          <a:p>
            <a:pPr lvl="1"/>
            <a:r>
              <a:rPr lang="ru-RU" sz="2000" dirty="0" smtClean="0"/>
              <a:t>Б)  Задачи по разделу «базовые понятия и свойства фигур»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Повторение тех теорем, которые понадобятся в пункте 1.1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Разбор решений: правильного и решений учеников, которые оценивали эксперты, с разъяснениями, за что снизили баллы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46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616624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Решение задач </a:t>
            </a:r>
            <a:br>
              <a:rPr lang="ru-RU" sz="4000" dirty="0" smtClean="0"/>
            </a:br>
            <a:r>
              <a:rPr lang="ru-RU" sz="4000" dirty="0" smtClean="0"/>
              <a:t>с развернутым ответом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35088"/>
            <a:ext cx="7543800" cy="3886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22303"/>
            <a:ext cx="6839322" cy="5218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4208" y="548680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№24-26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5764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3332</TotalTime>
  <Words>696</Words>
  <Application>Microsoft Office PowerPoint</Application>
  <PresentationFormat>Экран (4:3)</PresentationFormat>
  <Paragraphs>105</Paragraphs>
  <Slides>61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NewsPrint</vt:lpstr>
      <vt:lpstr>ОГЭ    2016 Геометрия 9</vt:lpstr>
      <vt:lpstr>Каталог по заданиям,  каталог по умениям, каталог по содержанию -                                         http://mathgia.ru  http://opengia.ru/subjects/mathematics-9/topics/1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к записи решения</vt:lpstr>
      <vt:lpstr>Модель тренировки</vt:lpstr>
      <vt:lpstr>Решение задач  с развернутым ответом</vt:lpstr>
      <vt:lpstr> Задача повышенного уровня сложности (24).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1.2   Прямоугольный треугольник и его свойства Теория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1.3   Окружность и ее свойства Теория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Задача на доказательство (25).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Площади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Диагностика достижений</vt:lpstr>
      <vt:lpstr>Презентация PowerPoint</vt:lpstr>
      <vt:lpstr>Спасибо за внимание!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– это серьезно</dc:title>
  <dc:creator>Коннова</dc:creator>
  <cp:lastModifiedBy>Кулабухов Сергей Юрьевич</cp:lastModifiedBy>
  <cp:revision>193</cp:revision>
  <dcterms:created xsi:type="dcterms:W3CDTF">2013-02-12T08:19:05Z</dcterms:created>
  <dcterms:modified xsi:type="dcterms:W3CDTF">2016-02-18T07:00:53Z</dcterms:modified>
</cp:coreProperties>
</file>